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5" r:id="rId7"/>
    <p:sldId id="261" r:id="rId8"/>
    <p:sldId id="267" r:id="rId9"/>
    <p:sldId id="262" r:id="rId10"/>
    <p:sldId id="266" r:id="rId11"/>
    <p:sldId id="263" r:id="rId12"/>
    <p:sldId id="268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1D90-5C0C-4A23-B40F-47A0626C1F9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E3DD-75A0-42BB-B8D5-42599C8386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приоритети транспо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1128"/>
            <a:ext cx="1962218" cy="11521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6192688" cy="432048"/>
          </a:xfrm>
        </p:spPr>
        <p:txBody>
          <a:bodyPr>
            <a:noAutofit/>
          </a:bodyPr>
          <a:lstStyle/>
          <a:p>
            <a:r>
              <a:rPr lang="uk-UA" sz="2600" b="1" i="1" dirty="0" err="1" smtClean="0">
                <a:solidFill>
                  <a:srgbClr val="00B0F0"/>
                </a:solidFill>
              </a:rPr>
              <a:t>“Наша</a:t>
            </a:r>
            <a:r>
              <a:rPr lang="uk-UA" sz="2600" b="1" i="1" dirty="0" smtClean="0">
                <a:solidFill>
                  <a:srgbClr val="00B0F0"/>
                </a:solidFill>
              </a:rPr>
              <a:t> нова </a:t>
            </a:r>
            <a:r>
              <a:rPr lang="uk-UA" sz="2600" b="1" i="1" dirty="0" err="1" smtClean="0">
                <a:solidFill>
                  <a:srgbClr val="00B0F0"/>
                </a:solidFill>
              </a:rPr>
              <a:t>вулиця</a:t>
            </a:r>
            <a:r>
              <a:rPr lang="uk-UA" sz="2600" b="1" i="1" dirty="0" err="1" smtClean="0">
                <a:solidFill>
                  <a:srgbClr val="00B0F0"/>
                </a:solidFill>
              </a:rPr>
              <a:t>”</a:t>
            </a:r>
            <a:endParaRPr lang="uk-UA" sz="2600" b="1" i="1" dirty="0" smtClean="0">
              <a:solidFill>
                <a:srgbClr val="00B0F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4653136"/>
            <a:ext cx="658822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noProof="0" dirty="0" smtClean="0">
                <a:solidFill>
                  <a:srgbClr val="FF0000"/>
                </a:solidFill>
              </a:rPr>
              <a:t>Територіальна програма вдосконалення організації та безпеки дорожнього руху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D:\Русановка_большой проект\стратегия облож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948621" cy="136815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0" y="404664"/>
            <a:ext cx="27363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Стратегія розвитку міста Києва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до 2025 року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D:\дизайн наш Райх\21442980_10210188619858041_1366117235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404664"/>
            <a:ext cx="2819085" cy="1584176"/>
          </a:xfrm>
          <a:prstGeom prst="rect">
            <a:avLst/>
          </a:prstGeom>
          <a:noFill/>
        </p:spPr>
      </p:pic>
      <p:pic>
        <p:nvPicPr>
          <p:cNvPr id="13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102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627784" y="5445224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основі принципів інтегрованого транспортного планування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259632" y="2060848"/>
            <a:ext cx="658822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Проміжний звіт №1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16024" y="2708920"/>
            <a:ext cx="88204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партисипативного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дослідження проблематики організації та безпеки дорожнього руху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95536" y="3140968"/>
            <a:ext cx="831641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600" b="1" dirty="0" smtClean="0">
                <a:solidFill>
                  <a:srgbClr val="FF0000"/>
                </a:solidFill>
              </a:rPr>
              <a:t>Сектор 4 </a:t>
            </a:r>
            <a:r>
              <a:rPr lang="uk-UA" sz="2600" b="1" dirty="0" err="1" smtClean="0">
                <a:solidFill>
                  <a:srgbClr val="FF0000"/>
                </a:solidFill>
              </a:rPr>
              <a:t>“Конча-Заспа”</a:t>
            </a:r>
            <a:endParaRPr lang="uk-UA" sz="26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(Пирогів, Віта-Литовська, Конча-Заспа,</a:t>
            </a:r>
            <a:r>
              <a:rPr kumimoji="0" lang="uk-UA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Мриги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5" cstate="print"/>
          <a:srcRect l="15644" b="43583"/>
          <a:stretch>
            <a:fillRect/>
          </a:stretch>
        </p:blipFill>
        <p:spPr bwMode="auto">
          <a:xfrm>
            <a:off x="-36512" y="4437112"/>
            <a:ext cx="9180512" cy="72009"/>
          </a:xfrm>
          <a:prstGeom prst="rect">
            <a:avLst/>
          </a:prstGeom>
          <a:noFill/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Фокус-зона “4.Матикіна” (Продовження)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800" i="1" u="sng" dirty="0" smtClean="0"/>
              <a:t>Капітальні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Побудувати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перехресті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Столичного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Генерала </a:t>
            </a:r>
            <a:r>
              <a:rPr lang="ru-RU" sz="1800" dirty="0" err="1" smtClean="0"/>
              <a:t>Матикіна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Відновити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тротуарну</a:t>
            </a:r>
            <a:r>
              <a:rPr lang="ru-RU" sz="1800" dirty="0" smtClean="0"/>
              <a:t> зону по </a:t>
            </a:r>
            <a:r>
              <a:rPr lang="ru-RU" sz="1800" dirty="0" err="1" smtClean="0"/>
              <a:t>всій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довжині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Генерала  </a:t>
            </a:r>
            <a:r>
              <a:rPr lang="ru-RU" sz="1800" dirty="0" err="1" smtClean="0"/>
              <a:t>Матикіна</a:t>
            </a:r>
            <a:r>
              <a:rPr lang="ru-RU" sz="1800" dirty="0" smtClean="0"/>
              <a:t>, а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перехрестя</a:t>
            </a:r>
            <a:r>
              <a:rPr lang="ru-RU" sz="1800" dirty="0" smtClean="0"/>
              <a:t> 14-го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до автостоянки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супермаркету «Велика </a:t>
            </a:r>
            <a:r>
              <a:rPr lang="ru-RU" sz="1800" dirty="0" err="1" smtClean="0"/>
              <a:t>Кишеня</a:t>
            </a:r>
            <a:r>
              <a:rPr lang="ru-RU" sz="1800" dirty="0" smtClean="0"/>
              <a:t>». </a:t>
            </a:r>
            <a:r>
              <a:rPr lang="ru-RU" sz="1800" dirty="0" err="1" smtClean="0"/>
              <a:t>Наразі</a:t>
            </a:r>
            <a:r>
              <a:rPr lang="ru-RU" sz="1800" dirty="0" smtClean="0"/>
              <a:t> тут </a:t>
            </a:r>
            <a:r>
              <a:rPr lang="ru-RU" sz="1800" dirty="0" err="1" smtClean="0"/>
              <a:t>відсутні</a:t>
            </a:r>
            <a:r>
              <a:rPr lang="ru-RU" sz="1800" dirty="0" smtClean="0"/>
              <a:t> бровки, стандартна ширина, </a:t>
            </a:r>
            <a:r>
              <a:rPr lang="ru-RU" sz="1800" dirty="0" err="1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ями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пошкодження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асфальтної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Оновлення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дорожнього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покриття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вуличного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</a:t>
            </a:r>
            <a:r>
              <a:rPr lang="ru-RU" sz="1800" dirty="0" smtClean="0"/>
              <a:t> (3-4 </a:t>
            </a:r>
            <a:r>
              <a:rPr lang="ru-RU" sz="1800" dirty="0" err="1" smtClean="0"/>
              <a:t>додаткових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ліхтарі</a:t>
            </a:r>
            <a:r>
              <a:rPr lang="ru-RU" sz="1800" dirty="0" smtClean="0"/>
              <a:t>) на </a:t>
            </a:r>
            <a:r>
              <a:rPr lang="ru-RU" sz="1800" dirty="0" err="1" smtClean="0"/>
              <a:t>пішохідній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алеї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автобусної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зупинки</a:t>
            </a:r>
            <a:r>
              <a:rPr lang="ru-RU" sz="1800" dirty="0" smtClean="0"/>
              <a:t> по 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</a:t>
            </a:r>
            <a:r>
              <a:rPr lang="ru-RU" sz="1800" dirty="0" smtClean="0"/>
              <a:t>до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№4 по </a:t>
            </a:r>
            <a:r>
              <a:rPr lang="ru-RU" sz="1800" dirty="0" err="1" smtClean="0"/>
              <a:t>вул.Генерала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Матикіна</a:t>
            </a:r>
            <a:r>
              <a:rPr lang="ru-RU" sz="1800" dirty="0" smtClean="0"/>
              <a:t>. </a:t>
            </a:r>
            <a:r>
              <a:rPr lang="ru-RU" sz="1800" dirty="0" err="1" smtClean="0"/>
              <a:t>Наразі</a:t>
            </a:r>
            <a:r>
              <a:rPr lang="ru-RU" sz="1800" dirty="0" smtClean="0"/>
              <a:t> асфальт </a:t>
            </a:r>
            <a:r>
              <a:rPr lang="ru-RU" sz="1800" dirty="0" err="1" smtClean="0"/>
              <a:t>потребує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, а через </a:t>
            </a:r>
            <a:r>
              <a:rPr lang="ru-RU" sz="1800" dirty="0" err="1" smtClean="0"/>
              <a:t>відсутність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передумови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вчинення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злочинів</a:t>
            </a:r>
            <a:r>
              <a:rPr lang="ru-RU" sz="1800" dirty="0" smtClean="0"/>
              <a:t> (</a:t>
            </a:r>
            <a:r>
              <a:rPr lang="ru-RU" sz="1800" dirty="0" err="1" smtClean="0"/>
              <a:t>зафіксовано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пограбувань</a:t>
            </a:r>
            <a:r>
              <a:rPr lang="ru-RU" sz="1800" dirty="0" smtClean="0"/>
              <a:t> (</a:t>
            </a:r>
            <a:r>
              <a:rPr lang="ru-RU" sz="1800" dirty="0" err="1" smtClean="0"/>
              <a:t>темрява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злочинців</a:t>
            </a:r>
            <a:r>
              <a:rPr lang="ru-RU" sz="1800" dirty="0" smtClean="0"/>
              <a:t>). </a:t>
            </a:r>
          </a:p>
          <a:p>
            <a:pPr>
              <a:buFontTx/>
              <a:buChar char="-"/>
            </a:pPr>
            <a:r>
              <a:rPr lang="ru-RU" sz="1800" dirty="0" err="1" smtClean="0"/>
              <a:t>Відновити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проїзд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№16, як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вказано</a:t>
            </a:r>
            <a:r>
              <a:rPr lang="ru-RU" sz="1800" dirty="0" smtClean="0"/>
              <a:t>   на картах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Проїзд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переплановано</a:t>
            </a:r>
            <a:r>
              <a:rPr lang="ru-RU" sz="1800" dirty="0" smtClean="0"/>
              <a:t> у тротуар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нової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забудови</a:t>
            </a:r>
            <a:r>
              <a:rPr lang="ru-RU" sz="1800" dirty="0" smtClean="0"/>
              <a:t>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ускладнює</a:t>
            </a:r>
            <a:r>
              <a:rPr lang="ru-RU" sz="1800" dirty="0" smtClean="0"/>
              <a:t> </a:t>
            </a:r>
            <a:r>
              <a:rPr lang="ru-RU" sz="1800" dirty="0" err="1" smtClean="0"/>
              <a:t>рух</a:t>
            </a:r>
            <a:r>
              <a:rPr lang="ru-RU" sz="1800" dirty="0" smtClean="0"/>
              <a:t> транспорту по </a:t>
            </a:r>
            <a:r>
              <a:rPr lang="ru-RU" sz="1800" dirty="0" err="1" smtClean="0"/>
              <a:t>вул.Генерала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Матикіна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перетворилася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тупикову</a:t>
            </a:r>
            <a:r>
              <a:rPr lang="ru-RU" sz="1800" dirty="0" smtClean="0"/>
              <a:t>, - як для </a:t>
            </a:r>
            <a:r>
              <a:rPr lang="ru-RU" sz="1800" dirty="0" err="1" smtClean="0"/>
              <a:t>мешканців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вивозу</a:t>
            </a:r>
            <a:r>
              <a:rPr lang="ru-RU" sz="1800" dirty="0" smtClean="0"/>
              <a:t> </a:t>
            </a:r>
            <a:r>
              <a:rPr lang="ru-RU" sz="1800" dirty="0" err="1" smtClean="0"/>
              <a:t>сміття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err="1" smtClean="0"/>
              <a:t>Розвиток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паркування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 автотранспорту: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будинків</a:t>
            </a:r>
            <a:r>
              <a:rPr lang="ru-RU" sz="1800" dirty="0" smtClean="0"/>
              <a:t> №12 та №16 </a:t>
            </a:r>
            <a:r>
              <a:rPr lang="ru-RU" sz="1800" dirty="0" err="1" smtClean="0"/>
              <a:t>житлового</a:t>
            </a:r>
            <a:r>
              <a:rPr lang="ru-RU" sz="1800" dirty="0" smtClean="0"/>
              <a:t> комплексу «</a:t>
            </a:r>
            <a:r>
              <a:rPr lang="ru-RU" sz="1800" dirty="0" err="1" smtClean="0"/>
              <a:t>Лісовий</a:t>
            </a:r>
            <a:r>
              <a:rPr lang="ru-RU" sz="1800" dirty="0" smtClean="0"/>
              <a:t>» </a:t>
            </a:r>
            <a:r>
              <a:rPr lang="ru-RU" sz="1800" dirty="0" err="1" smtClean="0"/>
              <a:t>забудовник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передбачив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достатньої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паркування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 автотранспорту. </a:t>
            </a:r>
            <a:r>
              <a:rPr lang="ru-RU" sz="1800" dirty="0" err="1" smtClean="0"/>
              <a:t>Паркування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ускладнює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проїзд</a:t>
            </a:r>
            <a:r>
              <a:rPr lang="ru-RU" sz="1800" dirty="0" smtClean="0"/>
              <a:t> транспорту </a:t>
            </a:r>
            <a:r>
              <a:rPr lang="ru-RU" sz="1800" dirty="0" err="1" smtClean="0"/>
              <a:t>мешканців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спецтехніки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комнальних</a:t>
            </a:r>
            <a:r>
              <a:rPr lang="ru-RU" sz="1800" dirty="0" smtClean="0"/>
              <a:t> служб.</a:t>
            </a:r>
          </a:p>
        </p:txBody>
      </p:sp>
      <p:pic>
        <p:nvPicPr>
          <p:cNvPr id="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8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“5.Мриги”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800" dirty="0" smtClean="0"/>
              <a:t>Збільшення населення, підвищення інтенсивності дорожнього руху та руху пішоходів зумовлює необхідність впорядкування використання дороги до хутору </a:t>
            </a:r>
            <a:r>
              <a:rPr lang="uk-UA" sz="1800" dirty="0" err="1" smtClean="0"/>
              <a:t>Мриги</a:t>
            </a:r>
            <a:r>
              <a:rPr lang="uk-UA" sz="1800" dirty="0" smtClean="0"/>
              <a:t>, що наразі працює у режимі спільного використання (</a:t>
            </a:r>
            <a:r>
              <a:rPr lang="uk-UA" sz="1800" dirty="0" err="1" smtClean="0"/>
              <a:t>відстуні</a:t>
            </a:r>
            <a:r>
              <a:rPr lang="uk-UA" sz="1800" dirty="0" smtClean="0"/>
              <a:t> тротуари, ширина близько 3,5м).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i="1" u="sng" dirty="0" smtClean="0"/>
              <a:t>Швидкі рішення: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На початку дороги </a:t>
            </a:r>
            <a:r>
              <a:rPr lang="uk-UA" sz="1800" dirty="0" err="1" smtClean="0"/>
              <a:t>Мриги</a:t>
            </a:r>
            <a:r>
              <a:rPr lang="uk-UA" sz="1800" dirty="0" smtClean="0"/>
              <a:t> встановити 1-2 лежачих поліцейських, оскільки чимало водіїв при в’їзді на лісову дорогу не зменшують швидкість. </a:t>
            </a:r>
          </a:p>
          <a:p>
            <a:pPr>
              <a:buFontTx/>
              <a:buChar char="-"/>
            </a:pPr>
            <a:r>
              <a:rPr lang="uk-UA" sz="1800" dirty="0" smtClean="0"/>
              <a:t>Встановити дорожні знаки з обмеженням швидкості </a:t>
            </a:r>
            <a:r>
              <a:rPr lang="uk-UA" sz="1800" dirty="0" smtClean="0"/>
              <a:t>40-50 км/</a:t>
            </a:r>
            <a:r>
              <a:rPr lang="uk-UA" sz="1800" dirty="0" err="1" smtClean="0"/>
              <a:t>год</a:t>
            </a:r>
            <a:r>
              <a:rPr lang="uk-UA" sz="1800" dirty="0" smtClean="0"/>
              <a:t> </a:t>
            </a:r>
            <a:r>
              <a:rPr lang="uk-UA" sz="1800" dirty="0" smtClean="0"/>
              <a:t>та попередженнями про рух пішоходів, розглянути можливість встановлення додаткових засобів примусового зниження швидкості.</a:t>
            </a:r>
          </a:p>
          <a:p>
            <a:pPr>
              <a:buNone/>
            </a:pPr>
            <a:r>
              <a:rPr lang="uk-UA" sz="1800" i="1" u="sng" dirty="0" smtClean="0"/>
              <a:t>Капітальні рішення:</a:t>
            </a:r>
          </a:p>
          <a:p>
            <a:pPr>
              <a:buFontTx/>
              <a:buChar char="-"/>
            </a:pPr>
            <a:r>
              <a:rPr lang="uk-UA" sz="1800" dirty="0" smtClean="0"/>
              <a:t>Збільшити ширину дороги (з 3,5 метрів до 4,5-5 метрів), яка пролягає від Столичного шосе до хутора </a:t>
            </a:r>
            <a:r>
              <a:rPr lang="uk-UA" sz="1800" dirty="0" err="1" smtClean="0"/>
              <a:t>Мриги</a:t>
            </a:r>
            <a:r>
              <a:rPr lang="uk-UA" sz="1800" dirty="0" smtClean="0"/>
              <a:t> навколо вулиці Генерала </a:t>
            </a:r>
            <a:r>
              <a:rPr lang="uk-UA" sz="1800" dirty="0" err="1" smtClean="0"/>
              <a:t>Матикіна</a:t>
            </a:r>
            <a:r>
              <a:rPr lang="uk-UA" sz="1800" dirty="0" smtClean="0"/>
              <a:t>, вздовж будинків №№ 16, 17, 18 та 11 з виділенням 1-1,5 м. ширини цієї дороги як </a:t>
            </a:r>
            <a:r>
              <a:rPr lang="uk-UA" sz="1800" dirty="0" err="1" smtClean="0"/>
              <a:t>вело-</a:t>
            </a:r>
            <a:r>
              <a:rPr lang="uk-UA" sz="1800" dirty="0" smtClean="0"/>
              <a:t> та/або </a:t>
            </a:r>
            <a:r>
              <a:rPr lang="uk-UA" sz="1800" dirty="0" err="1" smtClean="0"/>
              <a:t>пішохідни</a:t>
            </a:r>
            <a:r>
              <a:rPr lang="uk-UA" sz="1800" dirty="0" smtClean="0"/>
              <a:t>. Поточна ширина 3,5 метри не дозволяє водіям зручно здійснювати проїзд своїми авто та безпечно пересуватися пішоходам.   </a:t>
            </a:r>
          </a:p>
          <a:p>
            <a:pPr>
              <a:buFontTx/>
              <a:buChar char="-"/>
            </a:pPr>
            <a:r>
              <a:rPr lang="uk-UA" sz="1800" dirty="0" smtClean="0"/>
              <a:t>Облаштування безпечного виїзду (лівого повороту) з лісового господарства хутора </a:t>
            </a:r>
            <a:r>
              <a:rPr lang="uk-UA" sz="1800" dirty="0" err="1" smtClean="0"/>
              <a:t>Мриги</a:t>
            </a:r>
            <a:r>
              <a:rPr lang="uk-UA" sz="1800" dirty="0"/>
              <a:t> </a:t>
            </a:r>
            <a:r>
              <a:rPr lang="uk-UA" sz="1800" dirty="0" err="1" smtClean="0"/>
              <a:t>да</a:t>
            </a:r>
            <a:r>
              <a:rPr lang="uk-UA" sz="1800" dirty="0" smtClean="0"/>
              <a:t> </a:t>
            </a:r>
            <a:r>
              <a:rPr lang="uk-UA" sz="1800" dirty="0" err="1" smtClean="0"/>
              <a:t>Столичноме</a:t>
            </a:r>
            <a:r>
              <a:rPr lang="uk-UA" sz="1800" dirty="0" smtClean="0"/>
              <a:t> шосе – км 20 + 600 для забезпечення руху спеціальної техніки.</a:t>
            </a:r>
            <a:endParaRPr lang="uk-UA" sz="1800" dirty="0"/>
          </a:p>
        </p:txBody>
      </p:sp>
      <p:pic>
        <p:nvPicPr>
          <p:cNvPr id="6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“6.Пирогів-Церковщина”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1440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dirty="0" smtClean="0"/>
              <a:t>Підвищення туристичної привабливості урочища Церковщина та розташованого тут монастирського комплексу, а також необхідність підвищити безпеку руху пішоходів та можливості використання попутного транспорту (за відсутності громадського) зумовлює необхідність комплексного підходу до планування міської мобільності та безпеки дорожнього руху.</a:t>
            </a:r>
          </a:p>
        </p:txBody>
      </p:sp>
      <p:pic>
        <p:nvPicPr>
          <p:cNvPr id="23554" name="Picture 2" descr="ÐÐ°ÑÑÐ¸Ð½ÐºÐ¸ Ð¿Ð¾ Ð·Ð°Ð¿ÑÐ¾ÑÑ ÑÐµÑÐºÐ¾Ð²ÑÐ¸Ð½Ð° Ð¼Ð¾Ð½Ð°ÑÑÑÑÑ"/>
          <p:cNvPicPr>
            <a:picLocks noChangeAspect="1" noChangeArrowheads="1"/>
          </p:cNvPicPr>
          <p:nvPr/>
        </p:nvPicPr>
        <p:blipFill>
          <a:blip r:embed="rId2" cstate="print"/>
          <a:srcRect l="19551"/>
          <a:stretch>
            <a:fillRect/>
          </a:stretch>
        </p:blipFill>
        <p:spPr bwMode="auto">
          <a:xfrm>
            <a:off x="5292080" y="3212976"/>
            <a:ext cx="3851920" cy="269193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2924944"/>
            <a:ext cx="432048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Швидкі рішення: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Влаштування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зупинки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павільону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очікування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попутного транспорту 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Церковщина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Капітальні рішення: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Облаштування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існуючого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пішохідного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тунелю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влаштуванням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велосипедного маршруту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сполучення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Пирогівський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шлях –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вул.Любомирська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8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341784"/>
            <a:ext cx="91440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26 березня: </a:t>
            </a:r>
            <a:r>
              <a:rPr lang="uk-UA" sz="2800" b="1" dirty="0" err="1" smtClean="0">
                <a:solidFill>
                  <a:srgbClr val="FF0000"/>
                </a:solidFill>
              </a:rPr>
              <a:t>презентація-воркшоп</a:t>
            </a:r>
            <a:r>
              <a:rPr lang="uk-UA" sz="2800" b="1" dirty="0" smtClean="0">
                <a:solidFill>
                  <a:srgbClr val="FF0000"/>
                </a:solidFill>
              </a:rPr>
              <a:t> сектор 4 </a:t>
            </a:r>
            <a:r>
              <a:rPr lang="uk-UA" sz="2800" b="1" dirty="0" err="1" smtClean="0">
                <a:solidFill>
                  <a:srgbClr val="FF0000"/>
                </a:solidFill>
              </a:rPr>
              <a:t>“Конча-Заспа”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2836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Учасники – представники:</a:t>
            </a:r>
          </a:p>
          <a:p>
            <a:pPr>
              <a:buFontTx/>
              <a:buChar char="-"/>
            </a:pPr>
            <a:r>
              <a:rPr lang="uk-UA" sz="2000" dirty="0" smtClean="0"/>
              <a:t>Голосіївська райдержадміністрація</a:t>
            </a:r>
          </a:p>
          <a:p>
            <a:pPr>
              <a:buFontTx/>
              <a:buChar char="-"/>
            </a:pPr>
            <a:r>
              <a:rPr lang="uk-UA" sz="2000" dirty="0" err="1" smtClean="0"/>
              <a:t>КП</a:t>
            </a:r>
            <a:r>
              <a:rPr lang="uk-UA" sz="2000" dirty="0" smtClean="0"/>
              <a:t> </a:t>
            </a:r>
            <a:r>
              <a:rPr lang="uk-UA" sz="2000" dirty="0" err="1" smtClean="0"/>
              <a:t>“Центр</a:t>
            </a:r>
            <a:r>
              <a:rPr lang="uk-UA" sz="2000" dirty="0" smtClean="0"/>
              <a:t> організації дорожнього </a:t>
            </a:r>
            <a:r>
              <a:rPr lang="uk-UA" sz="2000" dirty="0" err="1" smtClean="0"/>
              <a:t>руху”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uk-UA" sz="2000" dirty="0" smtClean="0"/>
              <a:t>Підприємства та </a:t>
            </a:r>
            <a:r>
              <a:rPr lang="uk-UA" sz="2000" dirty="0" err="1" smtClean="0"/>
              <a:t>балансоутримувачі</a:t>
            </a:r>
            <a:r>
              <a:rPr lang="uk-UA" sz="2000" dirty="0" smtClean="0"/>
              <a:t> доріг</a:t>
            </a:r>
          </a:p>
          <a:p>
            <a:pPr>
              <a:buFontTx/>
              <a:buChar char="-"/>
            </a:pPr>
            <a:r>
              <a:rPr lang="uk-UA" sz="2000" dirty="0" smtClean="0"/>
              <a:t>Органи самоорганізації населення</a:t>
            </a:r>
          </a:p>
          <a:p>
            <a:pPr>
              <a:buFontTx/>
              <a:buChar char="-"/>
            </a:pPr>
            <a:r>
              <a:rPr lang="uk-UA" sz="2000" dirty="0" smtClean="0"/>
              <a:t>Мешканці та інші зацікавлені сторони</a:t>
            </a:r>
          </a:p>
          <a:p>
            <a:pPr>
              <a:buNone/>
            </a:pPr>
            <a:r>
              <a:rPr lang="uk-UA" sz="2000" dirty="0" smtClean="0"/>
              <a:t>                                      </a:t>
            </a:r>
            <a:r>
              <a:rPr lang="uk-UA" sz="2000" b="1" dirty="0" smtClean="0">
                <a:solidFill>
                  <a:srgbClr val="FF0000"/>
                </a:solidFill>
              </a:rPr>
              <a:t>Загалом понад 20 учасників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Ð¡Ð²ÑÑÐ»Ð¸Ð½Ð° Ð²ÑÐ´ Natalia  Bonda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653136"/>
            <a:ext cx="2939819" cy="2204864"/>
          </a:xfrm>
          <a:prstGeom prst="rect">
            <a:avLst/>
          </a:prstGeom>
          <a:noFill/>
        </p:spPr>
      </p:pic>
      <p:pic>
        <p:nvPicPr>
          <p:cNvPr id="26628" name="Picture 4" descr="Ð¡Ð²ÑÑÐ»Ð¸Ð½Ð° Ð²ÑÐ´ Natalia  Bonda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693" y="4653136"/>
            <a:ext cx="2939819" cy="2204864"/>
          </a:xfrm>
          <a:prstGeom prst="rect">
            <a:avLst/>
          </a:prstGeom>
          <a:noFill/>
        </p:spPr>
      </p:pic>
      <p:pic>
        <p:nvPicPr>
          <p:cNvPr id="26629" name="Picture 5" descr="D:\ЦОДР\Голосіївський район\фото презентация Конча заспа\IMG_20180416_13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267" y="3240360"/>
            <a:ext cx="2171733" cy="1628800"/>
          </a:xfrm>
          <a:prstGeom prst="rect">
            <a:avLst/>
          </a:prstGeom>
          <a:noFill/>
        </p:spPr>
      </p:pic>
      <p:pic>
        <p:nvPicPr>
          <p:cNvPr id="26630" name="Picture 6" descr="D:\ЦОДР\Голосіївський район\фото презентация Конча заспа\IMG_20180326_124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341" y="4653136"/>
            <a:ext cx="2939819" cy="2204864"/>
          </a:xfrm>
          <a:prstGeom prst="rect">
            <a:avLst/>
          </a:prstGeom>
          <a:noFill/>
        </p:spPr>
      </p:pic>
      <p:pic>
        <p:nvPicPr>
          <p:cNvPr id="26631" name="Picture 7" descr="D:\ЦОДР\Голосіївський район\фото презентация Конча заспа\IMG_20180326_124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314146"/>
            <a:ext cx="2627784" cy="197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Фокус-зони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4258816" cy="30963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600" dirty="0" err="1" smtClean="0"/>
              <a:t>“Столичне</a:t>
            </a:r>
            <a:r>
              <a:rPr lang="uk-UA" sz="2600" dirty="0" smtClean="0"/>
              <a:t> </a:t>
            </a:r>
            <a:r>
              <a:rPr lang="uk-UA" sz="2600" dirty="0" err="1" smtClean="0"/>
              <a:t>шосе”</a:t>
            </a:r>
            <a:endParaRPr lang="uk-UA" sz="2600" dirty="0" smtClean="0"/>
          </a:p>
          <a:p>
            <a:pPr marL="514350" indent="-514350">
              <a:buAutoNum type="arabicPeriod"/>
            </a:pPr>
            <a:r>
              <a:rPr lang="uk-UA" sz="2600" dirty="0" err="1" smtClean="0"/>
              <a:t>“Розв</a:t>
            </a:r>
            <a:r>
              <a:rPr lang="en-US" sz="2600" dirty="0" smtClean="0"/>
              <a:t>’</a:t>
            </a:r>
            <a:r>
              <a:rPr lang="uk-UA" sz="2600" dirty="0" err="1" smtClean="0"/>
              <a:t>язка</a:t>
            </a:r>
            <a:r>
              <a:rPr lang="uk-UA" sz="2600" dirty="0" smtClean="0"/>
              <a:t> </a:t>
            </a:r>
            <a:r>
              <a:rPr lang="uk-UA" sz="2600" dirty="0" err="1" smtClean="0"/>
              <a:t>“Віта-Пирогів”</a:t>
            </a:r>
            <a:endParaRPr lang="uk-UA" sz="2600" dirty="0" smtClean="0"/>
          </a:p>
          <a:p>
            <a:pPr marL="514350" indent="-514350">
              <a:buAutoNum type="arabicPeriod"/>
            </a:pPr>
            <a:r>
              <a:rPr lang="uk-UA" sz="2600" dirty="0" err="1" smtClean="0"/>
              <a:t>“Віта-Любомирська”</a:t>
            </a:r>
            <a:endParaRPr lang="uk-UA" sz="2600" dirty="0" smtClean="0"/>
          </a:p>
          <a:p>
            <a:pPr marL="514350" indent="-514350">
              <a:buAutoNum type="arabicPeriod"/>
            </a:pPr>
            <a:r>
              <a:rPr lang="uk-UA" sz="2600" dirty="0" err="1" smtClean="0"/>
              <a:t>“Матикіна”</a:t>
            </a:r>
            <a:endParaRPr lang="uk-UA" sz="2600" dirty="0" smtClean="0"/>
          </a:p>
          <a:p>
            <a:pPr marL="514350" indent="-514350">
              <a:buAutoNum type="arabicPeriod"/>
            </a:pPr>
            <a:r>
              <a:rPr lang="uk-UA" sz="2600" dirty="0" err="1" smtClean="0"/>
              <a:t>“Мриги”</a:t>
            </a:r>
            <a:endParaRPr lang="uk-UA" sz="2600" dirty="0" smtClean="0"/>
          </a:p>
          <a:p>
            <a:pPr marL="514350" indent="-514350">
              <a:buAutoNum type="arabicPeriod"/>
            </a:pPr>
            <a:r>
              <a:rPr lang="uk-UA" sz="2600" dirty="0" err="1" smtClean="0"/>
              <a:t>“Пирогів-Церковщина”</a:t>
            </a:r>
            <a:endParaRPr lang="ru-RU" sz="2600" dirty="0"/>
          </a:p>
        </p:txBody>
      </p:sp>
      <p:pic>
        <p:nvPicPr>
          <p:cNvPr id="4098" name="Picture 2" descr="D:\ЦОДР\Голосіївський район\конча-заспа 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778" y="692696"/>
            <a:ext cx="4387222" cy="61653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08304" y="3212976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85792" y="620688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73824" y="1147118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2587278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89848" y="3645024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64088" y="1484784"/>
            <a:ext cx="65841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96752"/>
            <a:ext cx="42119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/>
              <a:t>         В результаті громадських консультацій було виокремлено 6 фокус-зон, що потребують комплексних змін організації транспортної інфраструктури: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12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554960" cy="114300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“1.Столичне </a:t>
            </a:r>
            <a:r>
              <a:rPr lang="uk-UA" sz="3000" b="1" dirty="0" err="1" smtClean="0">
                <a:solidFill>
                  <a:srgbClr val="FF0000"/>
                </a:solidFill>
              </a:rPr>
              <a:t>шосе”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Реорганізація дорожнього руху на Столичному шосе з урахуванням наявності житлових поселень, інтенсивного руху пішоходів та розвитку велосипедної інфраструктури.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i="1" u="sng" dirty="0" smtClean="0"/>
              <a:t>Капітальні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Обладнання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пішохідних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острівцями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;</a:t>
            </a:r>
          </a:p>
          <a:p>
            <a:pPr>
              <a:buFontTx/>
              <a:buChar char="-"/>
            </a:pPr>
            <a:r>
              <a:rPr lang="uk-UA" sz="1800" dirty="0" smtClean="0"/>
              <a:t>Влаштування велосипедних маршрутів вздовж Столичного шосе;</a:t>
            </a:r>
          </a:p>
          <a:p>
            <a:pPr>
              <a:buFontTx/>
              <a:buChar char="-"/>
            </a:pPr>
            <a:r>
              <a:rPr lang="uk-UA" sz="1800" dirty="0" smtClean="0"/>
              <a:t>Обладнання зупинок громадського транспорту захисними </a:t>
            </a:r>
            <a:r>
              <a:rPr lang="uk-UA" sz="1800" dirty="0" err="1" smtClean="0"/>
              <a:t>болардами</a:t>
            </a:r>
            <a:r>
              <a:rPr lang="uk-UA" sz="1800" dirty="0" smtClean="0"/>
              <a:t> на випадок виїзду автомобілів при ДТП;</a:t>
            </a:r>
          </a:p>
          <a:p>
            <a:pPr>
              <a:buFontTx/>
              <a:buChar char="-"/>
            </a:pPr>
            <a:r>
              <a:rPr lang="ru-RU" sz="1800" dirty="0" err="1" smtClean="0"/>
              <a:t>Капітальний</a:t>
            </a:r>
            <a:r>
              <a:rPr lang="ru-RU" sz="1800" dirty="0" smtClean="0"/>
              <a:t> ремонт </a:t>
            </a:r>
            <a:r>
              <a:rPr lang="ru-RU" sz="1800" dirty="0" err="1" smtClean="0"/>
              <a:t>підземних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переходів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44" name="Picture 4" descr="ÐÐ°ÑÑÐ¸Ð½ÐºÐ¸ Ð¿Ð¾ Ð·Ð°Ð¿ÑÐ¾ÑÑ ÑÑÐ¾Ð»Ð¸ÑÐ½Ð¾Ðµ ÑÐ¾ÑÑÐµ ÐºÐ¾Ð½ÑÐ°-Ð·Ð°ÑÐ¿Ð° ÑÑÐ°ÑÑ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3275856" cy="2456892"/>
          </a:xfrm>
          <a:prstGeom prst="rect">
            <a:avLst/>
          </a:prstGeom>
          <a:noFill/>
        </p:spPr>
      </p:pic>
      <p:pic>
        <p:nvPicPr>
          <p:cNvPr id="10246" name="Picture 6" descr="ÐÐ½ÑÐº Ð³ÐµÐ½ÐµÑÐ°Ð»Ð° Ð Ð°Ð´ÑÐµÐ½ÐºÐ¾ ÑÐ±Ð¸Ð» Ð½Ð° Mercedes ÑÐºÑÑÐµÑÐ¸ÑÑÐ° Ð² ÐÐ¾Ð½ÑÐµ-ÐÐ°ÑÐ¿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430" y="144017"/>
            <a:ext cx="3255569" cy="1844823"/>
          </a:xfrm>
          <a:prstGeom prst="rect">
            <a:avLst/>
          </a:prstGeom>
          <a:noFill/>
        </p:spPr>
      </p:pic>
      <p:pic>
        <p:nvPicPr>
          <p:cNvPr id="8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9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pic>
        <p:nvPicPr>
          <p:cNvPr id="10242" name="Picture 2" descr="ÐÐ°ÑÑÐ¸Ð½ÐºÐ¸ Ð¿Ð¾ Ð·Ð°Ð¿ÑÐ¾ÑÑ ÑÑÐ¾Ð»Ð¸ÑÐ½Ð¾Ðµ ÑÐ¾ÑÑÐµ Ð¿Ð¾Ð´Ð·ÐµÐ¼Ð½ÑÐ¹ Ð¿ÐµÑÐµÑÐ¾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055" y="4437113"/>
            <a:ext cx="3234945" cy="2420888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“2.Розв</a:t>
            </a:r>
            <a:r>
              <a:rPr lang="en-US" sz="3000" b="1" dirty="0" smtClean="0">
                <a:solidFill>
                  <a:srgbClr val="FF0000"/>
                </a:solidFill>
              </a:rPr>
              <a:t>’</a:t>
            </a:r>
            <a:r>
              <a:rPr lang="uk-UA" sz="3000" b="1" dirty="0" err="1" smtClean="0">
                <a:solidFill>
                  <a:srgbClr val="FF0000"/>
                </a:solidFill>
              </a:rPr>
              <a:t>язка</a:t>
            </a:r>
            <a:r>
              <a:rPr lang="uk-UA" sz="3000" b="1" dirty="0" smtClean="0">
                <a:solidFill>
                  <a:srgbClr val="FF0000"/>
                </a:solidFill>
              </a:rPr>
              <a:t> </a:t>
            </a:r>
            <a:r>
              <a:rPr lang="uk-UA" sz="3000" b="1" dirty="0" err="1" smtClean="0">
                <a:solidFill>
                  <a:srgbClr val="FF0000"/>
                </a:solidFill>
              </a:rPr>
              <a:t>Віта-Пирогів”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Розвиток промислової зони </a:t>
            </a:r>
            <a:r>
              <a:rPr lang="uk-UA" sz="1800" dirty="0" err="1" smtClean="0"/>
              <a:t>“Пирогів”</a:t>
            </a:r>
            <a:r>
              <a:rPr lang="uk-UA" sz="1800" dirty="0" smtClean="0"/>
              <a:t>, будівництво великих торговельних центрів та збільшення населення навколишніх територій спричинили підвищення інтенсивності руху пішоходів та велосипедистів, влаштування додаткових проїздів для забезпечення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єктів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i="1" u="sng" dirty="0" smtClean="0"/>
              <a:t>Швидкі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наземного переходу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ТРЦ «</a:t>
            </a:r>
            <a:r>
              <a:rPr lang="ru-RU" sz="1800" dirty="0" err="1" smtClean="0"/>
              <a:t>Арт-Мол</a:t>
            </a:r>
            <a:r>
              <a:rPr lang="ru-RU" sz="1800" dirty="0" smtClean="0"/>
              <a:t>»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пішохідних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підходів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прилеглих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вулиць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Реорганізація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кінцевої</a:t>
            </a:r>
            <a:r>
              <a:rPr lang="ru-RU" sz="1800" dirty="0" smtClean="0"/>
              <a:t> автобуса №27 – </a:t>
            </a:r>
            <a:r>
              <a:rPr lang="ru-RU" sz="1800" dirty="0" err="1" smtClean="0"/>
              <a:t>влаштування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клумби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подовження</a:t>
            </a:r>
            <a:r>
              <a:rPr lang="ru-RU" sz="1800" dirty="0" smtClean="0"/>
              <a:t> маршруту до ТРЦ «</a:t>
            </a:r>
            <a:r>
              <a:rPr lang="ru-RU" sz="1800" dirty="0" err="1" smtClean="0"/>
              <a:t>Арт-Молл</a:t>
            </a:r>
            <a:r>
              <a:rPr lang="ru-RU" sz="1800" dirty="0" smtClean="0"/>
              <a:t>».  </a:t>
            </a:r>
          </a:p>
          <a:p>
            <a:pPr>
              <a:buFontTx/>
              <a:buChar char="-"/>
            </a:pPr>
            <a:r>
              <a:rPr lang="ru-RU" sz="1800" dirty="0" err="1" smtClean="0"/>
              <a:t>Організація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маршрутів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громадського</a:t>
            </a:r>
            <a:r>
              <a:rPr lang="ru-RU" sz="1800" dirty="0" smtClean="0"/>
              <a:t> транспорту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м.Теремки до </a:t>
            </a:r>
            <a:r>
              <a:rPr lang="ru-RU" sz="1800" dirty="0" err="1" smtClean="0"/>
              <a:t>розвязки</a:t>
            </a:r>
            <a:r>
              <a:rPr lang="ru-RU" sz="1800" dirty="0" smtClean="0"/>
              <a:t> Заболотного, </a:t>
            </a:r>
            <a:r>
              <a:rPr lang="ru-RU" sz="1800" dirty="0" err="1" smtClean="0"/>
              <a:t>Арт-Мол</a:t>
            </a:r>
            <a:r>
              <a:rPr lang="ru-RU" sz="1800" dirty="0" smtClean="0"/>
              <a:t>, </a:t>
            </a:r>
            <a:r>
              <a:rPr lang="ru-RU" sz="1800" dirty="0" err="1" smtClean="0"/>
              <a:t>Пирогово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Вирішення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пішоходів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зупинки</a:t>
            </a:r>
            <a:r>
              <a:rPr lang="ru-RU" sz="1800" dirty="0" smtClean="0"/>
              <a:t> «</a:t>
            </a:r>
            <a:r>
              <a:rPr lang="ru-RU" sz="1800" dirty="0" err="1" smtClean="0"/>
              <a:t>Зупинка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проханням</a:t>
            </a:r>
            <a:r>
              <a:rPr lang="ru-RU" sz="1800" dirty="0" smtClean="0"/>
              <a:t>» на </a:t>
            </a:r>
            <a:r>
              <a:rPr lang="ru-RU" sz="1800" dirty="0" err="1" smtClean="0"/>
              <a:t>перетині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Заболотного та </a:t>
            </a:r>
            <a:r>
              <a:rPr lang="ru-RU" sz="1800" dirty="0" err="1" smtClean="0"/>
              <a:t>Дніпровського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.</a:t>
            </a:r>
          </a:p>
        </p:txBody>
      </p:sp>
      <p:pic>
        <p:nvPicPr>
          <p:cNvPr id="6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Фокус-зона “2.Розв</a:t>
            </a:r>
            <a:r>
              <a:rPr lang="en-US" sz="2000" b="1" dirty="0" smtClean="0">
                <a:solidFill>
                  <a:srgbClr val="FF0000"/>
                </a:solidFill>
              </a:rPr>
              <a:t>’</a:t>
            </a:r>
            <a:r>
              <a:rPr lang="uk-UA" sz="2000" b="1" dirty="0" err="1" smtClean="0">
                <a:solidFill>
                  <a:srgbClr val="FF0000"/>
                </a:solidFill>
              </a:rPr>
              <a:t>язка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Віта-Пирогів”</a:t>
            </a:r>
            <a:r>
              <a:rPr lang="uk-UA" sz="2000" b="1" dirty="0" smtClean="0">
                <a:solidFill>
                  <a:srgbClr val="FF0000"/>
                </a:solidFill>
              </a:rPr>
              <a:t> (Продовження)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5266928" cy="48860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i="1" u="sng" dirty="0" smtClean="0"/>
              <a:t>Капітальні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Побудова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світлофорів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перетині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вул.Заболотного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вулиць</a:t>
            </a:r>
            <a:r>
              <a:rPr lang="ru-RU" sz="1800" dirty="0" smtClean="0"/>
              <a:t> </a:t>
            </a:r>
            <a:r>
              <a:rPr lang="ru-RU" sz="1800" dirty="0" err="1" smtClean="0"/>
              <a:t>Пирогівський</a:t>
            </a:r>
            <a:r>
              <a:rPr lang="ru-RU" sz="1800" dirty="0" smtClean="0"/>
              <a:t> шлях та </a:t>
            </a:r>
            <a:r>
              <a:rPr lang="ru-RU" sz="1800" dirty="0" err="1" smtClean="0"/>
              <a:t>Квітуча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зворотньої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en-US" sz="1800" dirty="0" smtClean="0"/>
              <a:t>’</a:t>
            </a:r>
            <a:r>
              <a:rPr lang="uk-UA" sz="1800" dirty="0" err="1" smtClean="0"/>
              <a:t>їздної</a:t>
            </a:r>
            <a:r>
              <a:rPr lang="uk-UA" sz="1800" dirty="0" smtClean="0"/>
              <a:t> дороги до </a:t>
            </a:r>
            <a:r>
              <a:rPr lang="ru-RU" sz="1800" dirty="0" smtClean="0"/>
              <a:t>ТРЦ «</a:t>
            </a:r>
            <a:r>
              <a:rPr lang="ru-RU" sz="1800" dirty="0" err="1" smtClean="0"/>
              <a:t>Арт-Молл</a:t>
            </a:r>
            <a:r>
              <a:rPr lang="ru-RU" sz="1800" dirty="0" smtClean="0"/>
              <a:t>» </a:t>
            </a:r>
            <a:r>
              <a:rPr lang="ru-RU" sz="1800" dirty="0" err="1" smtClean="0"/>
              <a:t>вздовж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паркану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Пирогівського</a:t>
            </a:r>
            <a:r>
              <a:rPr lang="ru-RU" sz="1800" dirty="0" smtClean="0"/>
              <a:t> шляху – для </a:t>
            </a:r>
            <a:r>
              <a:rPr lang="ru-RU" sz="1800" dirty="0" err="1" smtClean="0"/>
              <a:t>організації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заїзду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боку </a:t>
            </a:r>
            <a:r>
              <a:rPr lang="ru-RU" sz="1800" dirty="0" err="1" smtClean="0"/>
              <a:t>Теремків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продовження</a:t>
            </a:r>
            <a:r>
              <a:rPr lang="ru-RU" sz="1800" dirty="0" smtClean="0"/>
              <a:t> автобусного маршруту №27. </a:t>
            </a:r>
          </a:p>
          <a:p>
            <a:pPr>
              <a:buFontTx/>
              <a:buChar char="-"/>
            </a:pPr>
            <a:r>
              <a:rPr lang="ru-RU" sz="1800" dirty="0" err="1" smtClean="0"/>
              <a:t>Облаштування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проїзду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автомобілів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мостом через </a:t>
            </a:r>
            <a:r>
              <a:rPr lang="ru-RU" sz="1800" dirty="0" err="1" smtClean="0"/>
              <a:t>р.Віта</a:t>
            </a:r>
            <a:r>
              <a:rPr lang="ru-RU" sz="1800" dirty="0" smtClean="0"/>
              <a:t> по 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– для </a:t>
            </a:r>
            <a:r>
              <a:rPr lang="ru-RU" sz="1800" dirty="0" err="1" smtClean="0"/>
              <a:t>облаштування</a:t>
            </a:r>
            <a:r>
              <a:rPr lang="ru-RU" sz="1800" dirty="0" smtClean="0"/>
              <a:t> там </a:t>
            </a:r>
            <a:r>
              <a:rPr lang="ru-RU" sz="1800" dirty="0" err="1" smtClean="0"/>
              <a:t>повноцінного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розвороту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закриття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існуючого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небезпечного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розвороту</a:t>
            </a:r>
            <a:r>
              <a:rPr lang="ru-RU" sz="1800" dirty="0" smtClean="0"/>
              <a:t> в </a:t>
            </a:r>
            <a:r>
              <a:rPr lang="ru-RU" sz="1800" dirty="0" err="1" smtClean="0"/>
              <a:t>районі</a:t>
            </a:r>
            <a:r>
              <a:rPr lang="ru-RU" sz="1800" dirty="0" smtClean="0"/>
              <a:t> ТРЦ «Атмосфера».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пішохідних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доріжок</a:t>
            </a:r>
            <a:r>
              <a:rPr lang="ru-RU" sz="1800" dirty="0" smtClean="0"/>
              <a:t> по </a:t>
            </a:r>
            <a:r>
              <a:rPr lang="ru-RU" sz="1800" dirty="0" err="1" smtClean="0"/>
              <a:t>вул.Лауреатська</a:t>
            </a:r>
            <a:r>
              <a:rPr lang="ru-RU" sz="1800" dirty="0" smtClean="0"/>
              <a:t> у </a:t>
            </a:r>
            <a:r>
              <a:rPr lang="ru-RU" sz="1800" dirty="0" err="1" smtClean="0"/>
              <a:t>житловому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мікрорайоні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Пирогів</a:t>
            </a:r>
            <a:r>
              <a:rPr lang="ru-RU" sz="1800" dirty="0" smtClean="0"/>
              <a:t>.</a:t>
            </a:r>
          </a:p>
        </p:txBody>
      </p:sp>
      <p:pic>
        <p:nvPicPr>
          <p:cNvPr id="22532" name="Picture 4" descr="ÐÐ°ÑÑÐ¸Ð½ÐºÐ¸ Ð¿Ð¾ Ð·Ð°Ð¿ÑÐ¾ÑÑ ÑÑÑ Ð°ÑÑ-Ð¼Ð¾Ð»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8196"/>
            <a:ext cx="3059832" cy="2163786"/>
          </a:xfrm>
          <a:prstGeom prst="rect">
            <a:avLst/>
          </a:prstGeom>
          <a:noFill/>
        </p:spPr>
      </p:pic>
      <p:pic>
        <p:nvPicPr>
          <p:cNvPr id="22534" name="Picture 6" descr="ÐÐ°ÑÑÐ¸Ð½ÐºÐ¸ Ð¿Ð¾ Ð·Ð°Ð¿ÑÐ¾ÑÑ Ð²ÑÐ»Ð¸ÑÑ Ð·Ð°Ð±Ð¾Ð»Ð¾ÑÐ½Ð¾Ð³Ð¾ Ð¿Ð¸ÑÐ¾Ð³Ð¾Ð²ÑÐºÐ¸Ð¹ ÑÐ»Ñ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80728"/>
            <a:ext cx="3048000" cy="1905000"/>
          </a:xfrm>
          <a:prstGeom prst="rect">
            <a:avLst/>
          </a:prstGeom>
          <a:noFill/>
        </p:spPr>
      </p:pic>
      <p:pic>
        <p:nvPicPr>
          <p:cNvPr id="7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8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pic>
        <p:nvPicPr>
          <p:cNvPr id="22530" name="Picture 2" descr="ÐÐ°ÑÑÐ¸Ð½ÐºÐ¸ Ð¿Ð¾ Ð·Ð°Ð¿ÑÐ¾ÑÑ Ð°Ð²ÑÐ¾Ð±ÑÑÐ½Ð¸Ð¹ Ð¼Ð°ÑÑÑÑÑ â27 ÐºÐ¸ÑÐ² Ð¿Ð¸ÑÐ¾Ð³ÑÐ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886" y="5013176"/>
            <a:ext cx="3009113" cy="1844824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“3.Віта-Любомирська”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Збільшення населення, побудова нових закладів громадського харчування та розваг, підвищення інтенсивності дорожнього руху в бік селища </a:t>
            </a:r>
            <a:r>
              <a:rPr lang="uk-UA" sz="1800" dirty="0" err="1" smtClean="0"/>
              <a:t>Козин</a:t>
            </a:r>
            <a:r>
              <a:rPr lang="uk-UA" sz="1800" dirty="0" smtClean="0"/>
              <a:t> спричинило необхідність комплексного вдосконалення організації та безпеки дорожнього руху у мікрорайоні Віта-Литовська, особливо в районі вулиці </a:t>
            </a:r>
            <a:r>
              <a:rPr lang="uk-UA" sz="1800" dirty="0" err="1" smtClean="0"/>
              <a:t>Любомирської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500" dirty="0" smtClean="0"/>
          </a:p>
          <a:p>
            <a:pPr>
              <a:buNone/>
            </a:pPr>
            <a:r>
              <a:rPr lang="uk-UA" sz="1800" i="1" u="sng" dirty="0" smtClean="0"/>
              <a:t>Швидкі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Синхронізація</a:t>
            </a:r>
            <a:r>
              <a:rPr lang="ru-RU" sz="1800" dirty="0" smtClean="0"/>
              <a:t> роботу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світлофорних</a:t>
            </a:r>
            <a:r>
              <a:rPr lang="ru-RU" sz="1800" dirty="0" smtClean="0"/>
              <a:t>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єктів</a:t>
            </a:r>
            <a:r>
              <a:rPr lang="uk-UA" sz="1800" dirty="0" smtClean="0"/>
              <a:t> – по </a:t>
            </a:r>
            <a:r>
              <a:rPr lang="ru-RU" sz="1800" dirty="0" smtClean="0"/>
              <a:t>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, 35 та на 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зупинки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громадського</a:t>
            </a:r>
            <a:r>
              <a:rPr lang="ru-RU" sz="1800" dirty="0" smtClean="0"/>
              <a:t> транспорту «Віта-2» для </a:t>
            </a:r>
            <a:r>
              <a:rPr lang="ru-RU" sz="1800" dirty="0" err="1" smtClean="0"/>
              <a:t>надання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виїзду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Ліснича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Любомирська</a:t>
            </a:r>
            <a:r>
              <a:rPr lang="ru-RU" sz="1800" dirty="0" smtClean="0"/>
              <a:t>. 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Включення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світлофору</a:t>
            </a:r>
            <a:r>
              <a:rPr lang="ru-RU" sz="1800" dirty="0" smtClean="0"/>
              <a:t> в автоматичному </a:t>
            </a:r>
            <a:r>
              <a:rPr lang="ru-RU" sz="1800" dirty="0" err="1" smtClean="0"/>
              <a:t>режимі</a:t>
            </a:r>
            <a:r>
              <a:rPr lang="ru-RU" sz="1800" dirty="0" smtClean="0"/>
              <a:t> ( не </a:t>
            </a:r>
            <a:r>
              <a:rPr lang="ru-RU" sz="1800" dirty="0" err="1" smtClean="0"/>
              <a:t>вручну</a:t>
            </a:r>
            <a:r>
              <a:rPr lang="ru-RU" sz="1800" dirty="0" smtClean="0"/>
              <a:t>)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ресторану «</a:t>
            </a:r>
            <a:r>
              <a:rPr lang="ru-RU" sz="1800" dirty="0" err="1" smtClean="0"/>
              <a:t>Фабіус</a:t>
            </a:r>
            <a:r>
              <a:rPr lang="ru-RU" sz="1800" dirty="0" smtClean="0"/>
              <a:t>» (</a:t>
            </a:r>
            <a:r>
              <a:rPr lang="ru-RU" sz="1800" dirty="0" err="1" smtClean="0"/>
              <a:t>зупинка</a:t>
            </a:r>
            <a:r>
              <a:rPr lang="ru-RU" sz="1800" dirty="0" smtClean="0"/>
              <a:t> </a:t>
            </a:r>
            <a:r>
              <a:rPr lang="ru-RU" sz="1800" dirty="0" err="1" smtClean="0"/>
              <a:t>Чапаєвка</a:t>
            </a:r>
            <a:r>
              <a:rPr lang="ru-RU" sz="1800" dirty="0" smtClean="0"/>
              <a:t>) по 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, 35.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Встановлення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дорожніх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знаків</a:t>
            </a:r>
            <a:r>
              <a:rPr lang="ru-RU" sz="1800" dirty="0" smtClean="0"/>
              <a:t> заборони </a:t>
            </a:r>
            <a:r>
              <a:rPr lang="ru-RU" sz="1800" dirty="0" err="1" smtClean="0"/>
              <a:t>паркування</a:t>
            </a:r>
            <a:r>
              <a:rPr lang="ru-RU" sz="1800" dirty="0" smtClean="0"/>
              <a:t> на початку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Соснова,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повороту на </a:t>
            </a:r>
            <a:r>
              <a:rPr lang="ru-RU" sz="1800" dirty="0" err="1" smtClean="0"/>
              <a:t>світлофорі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кінця</a:t>
            </a:r>
            <a:r>
              <a:rPr lang="ru-RU" sz="1800" dirty="0" smtClean="0"/>
              <a:t> </a:t>
            </a:r>
            <a:r>
              <a:rPr lang="ru-RU" sz="1800" dirty="0" err="1" smtClean="0"/>
              <a:t>зеленої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зони</a:t>
            </a:r>
            <a:r>
              <a:rPr lang="ru-RU" sz="1800" dirty="0" smtClean="0"/>
              <a:t> (</a:t>
            </a:r>
            <a:r>
              <a:rPr lang="ru-RU" sz="1800" dirty="0" err="1" smtClean="0"/>
              <a:t>єдину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смугу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блокують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припарковані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автомобілі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клієнтів</a:t>
            </a:r>
            <a:r>
              <a:rPr lang="ru-RU" sz="1800" dirty="0" smtClean="0"/>
              <a:t> ресторану «</a:t>
            </a:r>
            <a:r>
              <a:rPr lang="ru-RU" sz="1800" dirty="0" err="1" smtClean="0"/>
              <a:t>Фабіус</a:t>
            </a:r>
            <a:r>
              <a:rPr lang="ru-RU" sz="1800" dirty="0" smtClean="0"/>
              <a:t>» (</a:t>
            </a:r>
            <a:r>
              <a:rPr lang="ru-RU" sz="1800" dirty="0" err="1" smtClean="0"/>
              <a:t>Столичне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, 70), 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ускладнює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місцевим</a:t>
            </a:r>
            <a:r>
              <a:rPr lang="ru-RU" sz="1800" dirty="0" smtClean="0"/>
              <a:t> жителям та </a:t>
            </a:r>
            <a:r>
              <a:rPr lang="ru-RU" sz="1800" dirty="0" err="1" smtClean="0"/>
              <a:t>спеціальної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техніки</a:t>
            </a:r>
            <a:r>
              <a:rPr lang="ru-RU" sz="1800" dirty="0" smtClean="0"/>
              <a:t>. </a:t>
            </a:r>
          </a:p>
          <a:p>
            <a:pPr>
              <a:buFontTx/>
              <a:buChar char="-"/>
            </a:pPr>
            <a:r>
              <a:rPr lang="uk-UA" sz="1800" dirty="0" smtClean="0"/>
              <a:t>Подовження маршруту маршрутного таксі №567 у пікові години (з 07:30 до 09:30 та з 17:30 до 20:00) </a:t>
            </a:r>
            <a:r>
              <a:rPr lang="uk-UA" sz="1800" dirty="0" err="1" smtClean="0"/>
              <a:t>до</a:t>
            </a:r>
            <a:r>
              <a:rPr lang="uk-UA" sz="1800" dirty="0" smtClean="0"/>
              <a:t> вулиць </a:t>
            </a:r>
            <a:r>
              <a:rPr lang="uk-UA" sz="1800" dirty="0" smtClean="0"/>
              <a:t>Лазурна, </a:t>
            </a:r>
            <a:r>
              <a:rPr lang="uk-UA" sz="1800" dirty="0" err="1" smtClean="0"/>
              <a:t>Бродівська</a:t>
            </a:r>
            <a:r>
              <a:rPr lang="uk-UA" sz="1800" dirty="0" smtClean="0"/>
              <a:t> та </a:t>
            </a:r>
            <a:r>
              <a:rPr lang="uk-UA" sz="1800" dirty="0" err="1" smtClean="0"/>
              <a:t>Любомирська</a:t>
            </a:r>
            <a:r>
              <a:rPr lang="uk-UA" sz="1800" dirty="0" smtClean="0"/>
              <a:t>.</a:t>
            </a:r>
            <a:endParaRPr lang="ru-RU" sz="1800" dirty="0" smtClean="0"/>
          </a:p>
        </p:txBody>
      </p:sp>
      <p:pic>
        <p:nvPicPr>
          <p:cNvPr id="5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6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Фокус-зона “3.Віта-Любомирська” (Продовження)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i="1" u="sng" dirty="0" smtClean="0"/>
              <a:t>Капітальні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дорожнього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в </a:t>
            </a:r>
            <a:r>
              <a:rPr lang="ru-RU" sz="1800" dirty="0" err="1" smtClean="0"/>
              <a:t>районі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виїздів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вулиць</a:t>
            </a:r>
            <a:r>
              <a:rPr lang="ru-RU" sz="1800" dirty="0" smtClean="0"/>
              <a:t>  </a:t>
            </a:r>
            <a:r>
              <a:rPr lang="ru-RU" sz="1800" dirty="0" err="1" smtClean="0"/>
              <a:t>Ліснича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Любомирська</a:t>
            </a:r>
            <a:r>
              <a:rPr lang="ru-RU" sz="1800" dirty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Столичне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(</a:t>
            </a:r>
            <a:r>
              <a:rPr lang="ru-RU" sz="1800" dirty="0" err="1" smtClean="0"/>
              <a:t>будівництво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світлофорного</a:t>
            </a:r>
            <a:r>
              <a:rPr lang="ru-RU" sz="1800" dirty="0" smtClean="0"/>
              <a:t>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єкту</a:t>
            </a:r>
            <a:r>
              <a:rPr lang="uk-UA" sz="1800" dirty="0" smtClean="0"/>
              <a:t>, влаштування смуги розгону, побудова </a:t>
            </a:r>
            <a:r>
              <a:rPr lang="uk-UA" sz="1800" dirty="0" err="1" smtClean="0"/>
              <a:t>розворотного</a:t>
            </a:r>
            <a:r>
              <a:rPr lang="uk-UA" sz="1800" dirty="0" smtClean="0"/>
              <a:t> кільця </a:t>
            </a:r>
            <a:r>
              <a:rPr lang="ru-RU" sz="1800" dirty="0" smtClean="0"/>
              <a:t>на </a:t>
            </a:r>
            <a:r>
              <a:rPr lang="ru-RU" sz="1800" dirty="0" err="1" smtClean="0"/>
              <a:t>перетині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Ліснича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розвороту</a:t>
            </a:r>
            <a:r>
              <a:rPr lang="ru-RU" sz="1800" dirty="0" smtClean="0"/>
              <a:t> транспорту</a:t>
            </a:r>
            <a:r>
              <a:rPr lang="uk-UA" sz="1800" dirty="0" smtClean="0"/>
              <a:t> тощо</a:t>
            </a:r>
            <a:r>
              <a:rPr lang="ru-RU" sz="1800" dirty="0" smtClean="0"/>
              <a:t>);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err="1" smtClean="0"/>
              <a:t>Встановлення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світлофору</a:t>
            </a:r>
            <a:r>
              <a:rPr lang="ru-RU" sz="1800" dirty="0" smtClean="0"/>
              <a:t> по Столичному </a:t>
            </a:r>
            <a:r>
              <a:rPr lang="ru-RU" sz="1800" dirty="0" err="1" smtClean="0"/>
              <a:t>шосе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перетині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Цілинна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Лютнева</a:t>
            </a:r>
            <a:r>
              <a:rPr lang="ru-RU" sz="1800" dirty="0"/>
              <a:t> </a:t>
            </a:r>
            <a:r>
              <a:rPr lang="ru-RU" sz="1800" dirty="0" smtClean="0"/>
              <a:t>для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пішоходів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поворотів</a:t>
            </a:r>
            <a:r>
              <a:rPr lang="ru-RU" sz="1800" dirty="0" smtClean="0"/>
              <a:t> транспорту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тротуару по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Любомирська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безпечного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дорослих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тротуару по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Ліснича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праворуч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ЗОШ № 151, </a:t>
            </a:r>
            <a:r>
              <a:rPr lang="ru-RU" sz="1800" dirty="0" err="1" smtClean="0"/>
              <a:t>вздовж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лісу</a:t>
            </a:r>
            <a:r>
              <a:rPr lang="ru-RU" sz="1800" dirty="0" smtClean="0"/>
              <a:t> до повороту на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Підбірну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err="1" smtClean="0"/>
              <a:t>Встановлення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стовпів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освітленням</a:t>
            </a:r>
            <a:r>
              <a:rPr lang="ru-RU" sz="1800" dirty="0" smtClean="0"/>
              <a:t>  по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Лазурна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№ 24 по № 48, 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Заливна</a:t>
            </a:r>
            <a:r>
              <a:rPr lang="ru-RU" sz="1800" dirty="0" smtClean="0"/>
              <a:t>, 8д та </a:t>
            </a:r>
            <a:r>
              <a:rPr lang="ru-RU" sz="1800" dirty="0" err="1" smtClean="0"/>
              <a:t>інспектування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мікрорайону</a:t>
            </a:r>
            <a:r>
              <a:rPr lang="ru-RU" sz="1800" dirty="0" smtClean="0"/>
              <a:t>. 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Влаштування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водовідведення</a:t>
            </a:r>
            <a:r>
              <a:rPr lang="ru-RU" sz="1800" dirty="0" smtClean="0"/>
              <a:t> по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Залежній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пров</a:t>
            </a:r>
            <a:r>
              <a:rPr lang="ru-RU" sz="1800" dirty="0" smtClean="0"/>
              <a:t>. Залежному.</a:t>
            </a:r>
          </a:p>
          <a:p>
            <a:pPr>
              <a:buNone/>
            </a:pPr>
            <a:r>
              <a:rPr lang="uk-UA" sz="1800" i="1" u="sng" dirty="0" smtClean="0"/>
              <a:t>Балансові  рішення:</a:t>
            </a:r>
          </a:p>
          <a:p>
            <a:pPr>
              <a:buFontTx/>
              <a:buChar char="-"/>
            </a:pPr>
            <a:r>
              <a:rPr lang="ru-RU" sz="1800" dirty="0" err="1" smtClean="0"/>
              <a:t>Вирішення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приналежності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доріг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вулиць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колишнього</a:t>
            </a:r>
            <a:r>
              <a:rPr lang="ru-RU" sz="1800" dirty="0" smtClean="0"/>
              <a:t> КП «Огородник» (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К. Радченко, 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Лаврухіна</a:t>
            </a:r>
            <a:r>
              <a:rPr lang="ru-RU" sz="1800" dirty="0" smtClean="0"/>
              <a:t>, 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Новобродівська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</a:t>
            </a:r>
            <a:r>
              <a:rPr lang="ru-RU" sz="1800" dirty="0" smtClean="0"/>
              <a:t>. </a:t>
            </a:r>
            <a:r>
              <a:rPr lang="ru-RU" sz="1800" dirty="0" err="1" smtClean="0"/>
              <a:t>Осиповського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).</a:t>
            </a:r>
          </a:p>
        </p:txBody>
      </p:sp>
      <p:pic>
        <p:nvPicPr>
          <p:cNvPr id="5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6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336704" cy="922114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Фокус-зона “4.Матикіна”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5842992" cy="50300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dirty="0" smtClean="0"/>
              <a:t>Побудова багатоповерхового житлового </a:t>
            </a:r>
            <a:r>
              <a:rPr lang="uk-UA" sz="1800" dirty="0" err="1" smtClean="0"/>
              <a:t>комлексу</a:t>
            </a:r>
            <a:r>
              <a:rPr lang="uk-UA" sz="1800" dirty="0" smtClean="0"/>
              <a:t> </a:t>
            </a:r>
            <a:r>
              <a:rPr lang="uk-UA" sz="1800" dirty="0" err="1" smtClean="0"/>
              <a:t>“Лісовий”</a:t>
            </a:r>
            <a:r>
              <a:rPr lang="uk-UA" sz="1800" dirty="0" smtClean="0"/>
              <a:t> по вулиці Генерала </a:t>
            </a:r>
            <a:r>
              <a:rPr lang="uk-UA" sz="1800" dirty="0" err="1" smtClean="0"/>
              <a:t>Матикіна</a:t>
            </a:r>
            <a:r>
              <a:rPr lang="uk-UA" sz="1800" dirty="0" smtClean="0"/>
              <a:t> спричинило підвищення інтенсивності дорожнього руху та руху пішоходів, збільшення попиту на громадський транспорт, паркування, і, відповідно, потребу комплексного вдосконалення організації та безпеки дорожнього руху та підходів до міської мобільності у мікрорайоні.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i="1" u="sng" dirty="0" smtClean="0"/>
              <a:t>Швидкі рішення:</a:t>
            </a:r>
          </a:p>
          <a:p>
            <a:pPr>
              <a:buFontTx/>
              <a:buChar char="-"/>
            </a:pPr>
            <a:r>
              <a:rPr lang="uk-UA" sz="1800" dirty="0"/>
              <a:t>Змінити графік руху автобусу № 43 м. </a:t>
            </a:r>
            <a:r>
              <a:rPr lang="uk-UA" sz="1800" dirty="0" err="1"/>
              <a:t>Видубичі</a:t>
            </a:r>
            <a:r>
              <a:rPr lang="uk-UA" sz="1800" dirty="0"/>
              <a:t> - Конча-Заспа, зробити  перше відправлення з вул. </a:t>
            </a:r>
            <a:r>
              <a:rPr lang="uk-UA" sz="1800" dirty="0" err="1"/>
              <a:t>Матикіна</a:t>
            </a:r>
            <a:r>
              <a:rPr lang="uk-UA" sz="1800" dirty="0"/>
              <a:t> о 6.00 годині (наразі виїжджає о 6.15), а останнє відправлення з </a:t>
            </a:r>
            <a:r>
              <a:rPr lang="uk-UA" sz="1800" dirty="0" err="1"/>
              <a:t>ст.м</a:t>
            </a:r>
            <a:r>
              <a:rPr lang="uk-UA" sz="1800" dirty="0"/>
              <a:t>. </a:t>
            </a:r>
            <a:r>
              <a:rPr lang="uk-UA" sz="1800" dirty="0" err="1"/>
              <a:t>Видубичі</a:t>
            </a:r>
            <a:r>
              <a:rPr lang="uk-UA" sz="1800" dirty="0"/>
              <a:t> в  23.00 год. </a:t>
            </a:r>
            <a:r>
              <a:rPr lang="uk-UA" sz="1800" dirty="0" smtClean="0"/>
              <a:t>Розглянути можливість організації додатково </a:t>
            </a:r>
            <a:r>
              <a:rPr lang="uk-UA" sz="1800" dirty="0"/>
              <a:t>1-2 </a:t>
            </a:r>
            <a:r>
              <a:rPr lang="uk-UA" sz="1800" dirty="0" smtClean="0"/>
              <a:t>рейсів </a:t>
            </a:r>
            <a:r>
              <a:rPr lang="uk-UA" sz="1800" dirty="0"/>
              <a:t>автобусу у </a:t>
            </a:r>
            <a:r>
              <a:rPr lang="uk-UA" sz="1800" dirty="0" smtClean="0"/>
              <a:t>години </a:t>
            </a:r>
            <a:r>
              <a:rPr lang="uk-UA" sz="1800" dirty="0"/>
              <a:t>пік з 7.30-10.00 та </a:t>
            </a:r>
            <a:r>
              <a:rPr lang="uk-UA" sz="1800" dirty="0" smtClean="0"/>
              <a:t>17.30-20.00 для забезпечення інтервалу руху 15-20 </a:t>
            </a:r>
            <a:r>
              <a:rPr lang="uk-UA" sz="1800" dirty="0" err="1" smtClean="0"/>
              <a:t>хв</a:t>
            </a:r>
            <a:r>
              <a:rPr lang="uk-UA" sz="1800" dirty="0" smtClean="0"/>
              <a:t> (наразі 25-30 </a:t>
            </a:r>
            <a:r>
              <a:rPr lang="uk-UA" sz="1800" dirty="0" err="1" smtClean="0"/>
              <a:t>хв</a:t>
            </a:r>
            <a:r>
              <a:rPr lang="uk-UA" sz="1800" dirty="0" smtClean="0"/>
              <a:t>).</a:t>
            </a:r>
            <a:endParaRPr lang="ru-RU" sz="180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59" t="13820" r="5890" b="7868"/>
          <a:stretch>
            <a:fillRect/>
          </a:stretch>
        </p:blipFill>
        <p:spPr bwMode="auto">
          <a:xfrm>
            <a:off x="6269646" y="504056"/>
            <a:ext cx="287435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7863" t="25077" r="28969" b="27901"/>
          <a:stretch>
            <a:fillRect/>
          </a:stretch>
        </p:blipFill>
        <p:spPr bwMode="auto">
          <a:xfrm>
            <a:off x="6291112" y="2132856"/>
            <a:ext cx="2852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4861" t="14693" r="19008" b="17808"/>
          <a:stretch>
            <a:fillRect/>
          </a:stretch>
        </p:blipFill>
        <p:spPr bwMode="auto">
          <a:xfrm>
            <a:off x="6300191" y="3717032"/>
            <a:ext cx="29122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6304" y="6237312"/>
            <a:ext cx="6444208" cy="382909"/>
          </a:xfrm>
          <a:prstGeom prst="rect">
            <a:avLst/>
          </a:prstGeom>
          <a:noFill/>
        </p:spPr>
      </p:pic>
      <p:pic>
        <p:nvPicPr>
          <p:cNvPr id="10" name="Picture 3" descr="D:\дизайн наш Райх\21442883_10210188620058046_1910495575_n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2"/>
            <a:ext cx="6444208" cy="382909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20115" t="23000" r="19008" b="12616"/>
          <a:stretch>
            <a:fillRect/>
          </a:stretch>
        </p:blipFill>
        <p:spPr bwMode="auto">
          <a:xfrm>
            <a:off x="6300192" y="5282510"/>
            <a:ext cx="2843808" cy="16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755576" y="6237312"/>
            <a:ext cx="6516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“Центр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дорожнього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1418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26 березня: презентація-воркшоп сектор 4 “Конча-Заспа”</vt:lpstr>
      <vt:lpstr>Фокус-зони</vt:lpstr>
      <vt:lpstr>Фокус-зона “1.Столичне шосе”</vt:lpstr>
      <vt:lpstr>Фокус-зона “2.Розв’язка Віта-Пирогів”</vt:lpstr>
      <vt:lpstr>Фокус-зона “2.Розв’язка Віта-Пирогів” (Продовження)</vt:lpstr>
      <vt:lpstr>Фокус-зона “3.Віта-Любомирська”</vt:lpstr>
      <vt:lpstr>Фокус-зона “3.Віта-Любомирська” (Продовження)</vt:lpstr>
      <vt:lpstr>Фокус-зона “4.Матикіна”</vt:lpstr>
      <vt:lpstr>Фокус-зона “4.Матикіна” (Продовження)</vt:lpstr>
      <vt:lpstr>Фокус-зона “5.Мриги”</vt:lpstr>
      <vt:lpstr>Фокус-зона “6.Пирогів-Церковщина”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146</cp:revision>
  <dcterms:created xsi:type="dcterms:W3CDTF">2018-04-16T06:07:41Z</dcterms:created>
  <dcterms:modified xsi:type="dcterms:W3CDTF">2018-04-17T11:24:56Z</dcterms:modified>
</cp:coreProperties>
</file>